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5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8B74A-53C0-4A7A-B100-0B8B2BCE4E20}" type="datetimeFigureOut">
              <a:rPr lang="nl-NL" smtClean="0"/>
              <a:pPr/>
              <a:t>30-10-2013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BB1A9-FFA4-4899-9240-30CAF4C848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bioplek.org/animaties/cel/meiose.html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pischools.org.uk/res/coResourceImport/modules/genome/fullscreenflash0d9e.cfm?flash=en-flash/mitosisandmeosis.swf&amp;title=Comparison+of+mitosis+and+meiosis&amp;version=8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beeldbank/clippopup/20041021_meiose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2924944"/>
            <a:ext cx="7772400" cy="1470025"/>
          </a:xfrm>
        </p:spPr>
        <p:txBody>
          <a:bodyPr>
            <a:normAutofit/>
          </a:bodyPr>
          <a:lstStyle/>
          <a:p>
            <a:r>
              <a:rPr lang="nl-NL" dirty="0" smtClean="0"/>
              <a:t>Hst. 33 Voortplanting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752600"/>
          </a:xfrm>
        </p:spPr>
        <p:txBody>
          <a:bodyPr/>
          <a:lstStyle/>
          <a:p>
            <a:r>
              <a:rPr lang="nl-NL" i="1" dirty="0" smtClean="0">
                <a:solidFill>
                  <a:schemeClr val="tx1"/>
                </a:solidFill>
              </a:rPr>
              <a:t>Extra: Hst.30.2.1</a:t>
            </a:r>
          </a:p>
          <a:p>
            <a:r>
              <a:rPr lang="nl-NL" i="1" dirty="0" err="1" smtClean="0">
                <a:solidFill>
                  <a:schemeClr val="tx1"/>
                </a:solidFill>
              </a:rPr>
              <a:t>Meiose</a:t>
            </a:r>
            <a:endParaRPr lang="nl-NL" i="1" dirty="0" smtClean="0">
              <a:solidFill>
                <a:schemeClr val="tx1"/>
              </a:solidFill>
            </a:endParaRPr>
          </a:p>
        </p:txBody>
      </p:sp>
      <p:pic>
        <p:nvPicPr>
          <p:cNvPr id="16386" name="Picture 2" descr="http://www.wetenschap24.nl/.imaging/stk/wetenschap/zoom/media/wetenschap/noorderlicht/artikelen/2010/February/43069083/original/4306908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60648"/>
            <a:ext cx="4392488" cy="2833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C00000"/>
                </a:solidFill>
              </a:rPr>
              <a:t>Chromosomen in een celkern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In een normale (</a:t>
            </a:r>
            <a:r>
              <a:rPr lang="nl-NL" dirty="0" err="1" smtClean="0"/>
              <a:t>lichaams</a:t>
            </a:r>
            <a:r>
              <a:rPr lang="nl-NL" dirty="0" smtClean="0"/>
              <a:t>)cel komen chromosomen voor in paren.</a:t>
            </a:r>
          </a:p>
          <a:p>
            <a:r>
              <a:rPr lang="nl-NL" dirty="0" smtClean="0"/>
              <a:t>In een mens zitten in iedere celkern 46 chromosomen, dus 23 paren.</a:t>
            </a:r>
          </a:p>
          <a:p>
            <a:r>
              <a:rPr lang="nl-NL" u="sng" dirty="0" smtClean="0"/>
              <a:t>Behalve</a:t>
            </a:r>
            <a:r>
              <a:rPr lang="nl-NL" dirty="0" smtClean="0"/>
              <a:t> in voortplantingscellen (zaadcel en eicel)</a:t>
            </a:r>
            <a:endParaRPr lang="nl-NL" dirty="0"/>
          </a:p>
        </p:txBody>
      </p:sp>
      <p:pic>
        <p:nvPicPr>
          <p:cNvPr id="4" name="Picture 2" descr="http://scilogs.be/starttoknow/gallery/4/karyotyp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354513" y="2134319"/>
            <a:ext cx="5187501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 smtClean="0">
                <a:solidFill>
                  <a:srgbClr val="C00000"/>
                </a:solidFill>
              </a:rPr>
              <a:t>Mitose: 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 smtClean="0"/>
              <a:t>Doel mitose</a:t>
            </a:r>
            <a:r>
              <a:rPr lang="nl-NL" dirty="0" smtClean="0"/>
              <a:t>: </a:t>
            </a:r>
            <a:r>
              <a:rPr lang="nl-NL" b="1" dirty="0" smtClean="0"/>
              <a:t>lichaamscellen maken.</a:t>
            </a:r>
          </a:p>
          <a:p>
            <a:r>
              <a:rPr lang="nl-NL" dirty="0" err="1" smtClean="0"/>
              <a:t>álle</a:t>
            </a:r>
            <a:r>
              <a:rPr lang="nl-NL" dirty="0" smtClean="0"/>
              <a:t> DNA moleculen (alle 46 chromosomen= 23 chromosomenparen) worden gekopieerd en verdeeld over twee cellen.</a:t>
            </a:r>
          </a:p>
          <a:p>
            <a:r>
              <a:rPr lang="nl-NL" dirty="0" smtClean="0"/>
              <a:t>Iedere nieuwe cel heeft weer 46 chromosomen, dus 23 paren</a:t>
            </a:r>
          </a:p>
          <a:p>
            <a:r>
              <a:rPr lang="nl-NL" b="1" dirty="0" smtClean="0">
                <a:solidFill>
                  <a:srgbClr val="C00000"/>
                </a:solidFill>
              </a:rPr>
              <a:t>aantal chromosomen in </a:t>
            </a:r>
          </a:p>
          <a:p>
            <a:pPr>
              <a:buNone/>
            </a:pPr>
            <a:r>
              <a:rPr lang="nl-NL" b="1" dirty="0" smtClean="0">
                <a:solidFill>
                  <a:srgbClr val="C00000"/>
                </a:solidFill>
              </a:rPr>
              <a:t>	dochtercellen is gelijk aan het aantal</a:t>
            </a:r>
          </a:p>
          <a:p>
            <a:pPr>
              <a:buNone/>
            </a:pPr>
            <a:r>
              <a:rPr lang="nl-NL" b="1" dirty="0" smtClean="0">
                <a:solidFill>
                  <a:srgbClr val="C00000"/>
                </a:solidFill>
              </a:rPr>
              <a:t>	in de oorspronkelijke cel</a:t>
            </a:r>
            <a:endParaRPr lang="nl-NL" dirty="0" smtClean="0"/>
          </a:p>
        </p:txBody>
      </p:sp>
      <p:pic>
        <p:nvPicPr>
          <p:cNvPr id="1026" name="Picture 2" descr="http://biologie.wikispaces.com/file/view/meiose_mitose/30128453/504x316/meiose_mitose"/>
          <p:cNvPicPr>
            <a:picLocks noChangeAspect="1" noChangeArrowheads="1"/>
          </p:cNvPicPr>
          <p:nvPr/>
        </p:nvPicPr>
        <p:blipFill>
          <a:blip r:embed="rId2" cstate="print"/>
          <a:srcRect r="65500" b="40191"/>
          <a:stretch>
            <a:fillRect/>
          </a:stretch>
        </p:blipFill>
        <p:spPr bwMode="auto">
          <a:xfrm>
            <a:off x="6692848" y="3933056"/>
            <a:ext cx="2451152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>
                <a:solidFill>
                  <a:srgbClr val="C00000"/>
                </a:solidFill>
              </a:rPr>
              <a:t>Meiose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 smtClean="0"/>
              <a:t>Doel </a:t>
            </a:r>
            <a:r>
              <a:rPr lang="nl-NL" b="1" dirty="0" err="1" smtClean="0"/>
              <a:t>meiose</a:t>
            </a:r>
            <a:r>
              <a:rPr lang="nl-NL" b="1" dirty="0" smtClean="0"/>
              <a:t>: geslachtscellen maken </a:t>
            </a:r>
          </a:p>
          <a:p>
            <a:r>
              <a:rPr lang="nl-NL" dirty="0" smtClean="0"/>
              <a:t>Iedere geslachtscel mag maar 23 chromosomen hebben: geen paren meer. 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omdat: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  <a:p>
            <a:r>
              <a:rPr lang="nl-NL" dirty="0" err="1" smtClean="0"/>
              <a:t>Meiose</a:t>
            </a:r>
            <a:r>
              <a:rPr lang="nl-NL" dirty="0" smtClean="0"/>
              <a:t> verloopt dus anders dan mitose.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print"/>
          <a:srcRect t="9344"/>
          <a:stretch>
            <a:fillRect/>
          </a:stretch>
        </p:blipFill>
        <p:spPr bwMode="auto">
          <a:xfrm>
            <a:off x="4572000" y="2924944"/>
            <a:ext cx="3685678" cy="238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http://gynaecologiesneek.nl/tl_files/Content/verloskunde/bevrucht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501008"/>
            <a:ext cx="3385172" cy="1872208"/>
          </a:xfrm>
          <a:prstGeom prst="rect">
            <a:avLst/>
          </a:prstGeom>
          <a:noFill/>
        </p:spPr>
      </p:pic>
      <p:sp>
        <p:nvSpPr>
          <p:cNvPr id="7" name="Tekstvak 6"/>
          <p:cNvSpPr txBox="1"/>
          <p:nvPr/>
        </p:nvSpPr>
        <p:spPr>
          <a:xfrm>
            <a:off x="3563888" y="34290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BEVRUCHTING</a:t>
            </a:r>
            <a:endParaRPr lang="nl-N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 err="1" smtClean="0">
                <a:solidFill>
                  <a:srgbClr val="C00000"/>
                </a:solidFill>
              </a:rPr>
              <a:t>Meiose</a:t>
            </a:r>
            <a:r>
              <a:rPr lang="nl-NL" b="1" dirty="0" smtClean="0">
                <a:solidFill>
                  <a:srgbClr val="C00000"/>
                </a:solidFill>
              </a:rPr>
              <a:t> I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5842992" cy="4752528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Mitose en </a:t>
            </a:r>
            <a:r>
              <a:rPr lang="nl-NL" dirty="0" err="1" smtClean="0"/>
              <a:t>meiose</a:t>
            </a:r>
            <a:r>
              <a:rPr lang="nl-NL" dirty="0" smtClean="0"/>
              <a:t> beginnen  </a:t>
            </a:r>
            <a:r>
              <a:rPr lang="nl-NL" dirty="0" err="1" smtClean="0"/>
              <a:t>alletwee</a:t>
            </a:r>
            <a:r>
              <a:rPr lang="nl-NL" dirty="0" smtClean="0"/>
              <a:t> met replicatie van DNA (</a:t>
            </a:r>
            <a:r>
              <a:rPr lang="nl-NL" dirty="0" err="1" smtClean="0"/>
              <a:t>S-fase</a:t>
            </a:r>
            <a:r>
              <a:rPr lang="nl-NL" dirty="0" smtClean="0"/>
              <a:t> in de celcyclus) : </a:t>
            </a:r>
          </a:p>
          <a:p>
            <a:pPr>
              <a:buNone/>
            </a:pPr>
            <a:r>
              <a:rPr lang="nl-NL" dirty="0" smtClean="0"/>
              <a:t>	46 chromosomen, 23 chromosomenparen, twee </a:t>
            </a:r>
            <a:r>
              <a:rPr lang="nl-NL" dirty="0" err="1" smtClean="0"/>
              <a:t>chromatiden</a:t>
            </a:r>
            <a:r>
              <a:rPr lang="nl-NL" dirty="0" smtClean="0"/>
              <a:t> per chromosoom</a:t>
            </a:r>
          </a:p>
          <a:p>
            <a:endParaRPr lang="nl-NL" dirty="0" smtClean="0"/>
          </a:p>
          <a:p>
            <a:r>
              <a:rPr lang="nl-NL" dirty="0" smtClean="0"/>
              <a:t>Bij </a:t>
            </a:r>
            <a:r>
              <a:rPr lang="nl-NL" dirty="0" err="1" smtClean="0"/>
              <a:t>meiose</a:t>
            </a:r>
            <a:r>
              <a:rPr lang="nl-NL" dirty="0" smtClean="0"/>
              <a:t> worden eerst de chromosomenparen uit elkaar gehaald: er ontstaan twee cellen. Ieder cel heeft 23 chromosomen, geen paren meer.</a:t>
            </a:r>
          </a:p>
          <a:p>
            <a:endParaRPr lang="nl-NL" dirty="0" smtClean="0"/>
          </a:p>
          <a:p>
            <a:r>
              <a:rPr lang="nl-NL" b="1" dirty="0" smtClean="0">
                <a:solidFill>
                  <a:srgbClr val="FF0000"/>
                </a:solidFill>
              </a:rPr>
              <a:t>Dit is </a:t>
            </a:r>
            <a:r>
              <a:rPr lang="nl-NL" b="1" dirty="0" err="1" smtClean="0">
                <a:solidFill>
                  <a:srgbClr val="FF0000"/>
                </a:solidFill>
              </a:rPr>
              <a:t>meiose</a:t>
            </a:r>
            <a:r>
              <a:rPr lang="nl-NL" b="1" dirty="0" smtClean="0">
                <a:solidFill>
                  <a:srgbClr val="FF0000"/>
                </a:solidFill>
              </a:rPr>
              <a:t> I</a:t>
            </a:r>
          </a:p>
          <a:p>
            <a:pPr>
              <a:buNone/>
            </a:pPr>
            <a:r>
              <a:rPr lang="nl-NL" b="1" dirty="0" smtClean="0">
                <a:solidFill>
                  <a:srgbClr val="FF0000"/>
                </a:solidFill>
              </a:rPr>
              <a:t>	(1 cel: chromosomen in paren </a:t>
            </a:r>
            <a:r>
              <a:rPr lang="nl-NL" b="1" dirty="0" smtClean="0">
                <a:solidFill>
                  <a:srgbClr val="FF0000"/>
                </a:solidFill>
                <a:sym typeface="Wingdings" pitchFamily="2" charset="2"/>
              </a:rPr>
              <a:t> 2 cellen: geen chromosomenparen)</a:t>
            </a:r>
            <a:endParaRPr lang="nl-NL" b="1" dirty="0" smtClean="0">
              <a:solidFill>
                <a:srgbClr val="FF0000"/>
              </a:solidFill>
            </a:endParaRPr>
          </a:p>
        </p:txBody>
      </p:sp>
      <p:pic>
        <p:nvPicPr>
          <p:cNvPr id="6" name="Picture 1" descr="http://www.bioplek.org/images/Meiose-mitose.jpg"/>
          <p:cNvPicPr>
            <a:picLocks noChangeAspect="1" noChangeArrowheads="1"/>
          </p:cNvPicPr>
          <p:nvPr/>
        </p:nvPicPr>
        <p:blipFill>
          <a:blip r:embed="rId2" cstate="print"/>
          <a:srcRect t="36675" b="39580"/>
          <a:stretch>
            <a:fillRect/>
          </a:stretch>
        </p:blipFill>
        <p:spPr bwMode="auto">
          <a:xfrm rot="5400000">
            <a:off x="5076183" y="2564777"/>
            <a:ext cx="5184321" cy="2304256"/>
          </a:xfrm>
          <a:prstGeom prst="rect">
            <a:avLst/>
          </a:prstGeom>
          <a:noFill/>
        </p:spPr>
      </p:pic>
      <p:sp>
        <p:nvSpPr>
          <p:cNvPr id="9" name="Tekstvak 8"/>
          <p:cNvSpPr txBox="1"/>
          <p:nvPr/>
        </p:nvSpPr>
        <p:spPr>
          <a:xfrm>
            <a:off x="6804248" y="8367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 paren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7020272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Geen paren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i="1" dirty="0" smtClean="0">
                <a:solidFill>
                  <a:srgbClr val="C00000"/>
                </a:solidFill>
              </a:rPr>
              <a:t>		</a:t>
            </a:r>
            <a:r>
              <a:rPr lang="nl-NL" b="1" i="1" dirty="0" err="1" smtClean="0">
                <a:solidFill>
                  <a:srgbClr val="C00000"/>
                </a:solidFill>
              </a:rPr>
              <a:t>Meiose</a:t>
            </a:r>
            <a:r>
              <a:rPr lang="nl-NL" b="1" i="1" dirty="0" smtClean="0">
                <a:solidFill>
                  <a:srgbClr val="C00000"/>
                </a:solidFill>
              </a:rPr>
              <a:t> II</a:t>
            </a:r>
            <a:endParaRPr lang="nl-NL" b="1" i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25144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Pas daarna worden de twee </a:t>
            </a:r>
            <a:r>
              <a:rPr lang="nl-NL" dirty="0" err="1" smtClean="0"/>
              <a:t>chromatiden</a:t>
            </a:r>
            <a:r>
              <a:rPr lang="nl-NL" dirty="0" smtClean="0"/>
              <a:t> van ieder chromosoom uit elkaar gehaald </a:t>
            </a:r>
          </a:p>
          <a:p>
            <a:pPr>
              <a:buNone/>
            </a:pPr>
            <a:r>
              <a:rPr lang="nl-NL" dirty="0" smtClean="0"/>
              <a:t>	(zoals bij mitose). </a:t>
            </a:r>
          </a:p>
          <a:p>
            <a:pPr>
              <a:buNone/>
            </a:pPr>
            <a:r>
              <a:rPr lang="nl-NL" dirty="0"/>
              <a:t>	</a:t>
            </a:r>
            <a:endParaRPr lang="nl-NL" dirty="0" smtClean="0"/>
          </a:p>
          <a:p>
            <a:r>
              <a:rPr lang="nl-NL" b="1" dirty="0" smtClean="0">
                <a:solidFill>
                  <a:srgbClr val="FF0000"/>
                </a:solidFill>
              </a:rPr>
              <a:t>Dit is </a:t>
            </a:r>
            <a:r>
              <a:rPr lang="nl-NL" b="1" dirty="0" err="1" smtClean="0">
                <a:solidFill>
                  <a:srgbClr val="FF0000"/>
                </a:solidFill>
              </a:rPr>
              <a:t>meiose</a:t>
            </a:r>
            <a:r>
              <a:rPr lang="nl-NL" b="1" dirty="0" smtClean="0">
                <a:solidFill>
                  <a:srgbClr val="FF0000"/>
                </a:solidFill>
              </a:rPr>
              <a:t> II</a:t>
            </a:r>
          </a:p>
          <a:p>
            <a:pPr>
              <a:buNone/>
            </a:pPr>
            <a:r>
              <a:rPr lang="nl-NL" b="1" dirty="0" smtClean="0">
                <a:solidFill>
                  <a:srgbClr val="FF0000"/>
                </a:solidFill>
              </a:rPr>
              <a:t>	</a:t>
            </a:r>
          </a:p>
          <a:p>
            <a:endParaRPr lang="nl-NL" sz="1900" dirty="0" smtClean="0"/>
          </a:p>
          <a:p>
            <a:r>
              <a:rPr lang="nl-NL" sz="1900" dirty="0" smtClean="0"/>
              <a:t>Animatie:  </a:t>
            </a:r>
            <a:r>
              <a:rPr lang="nl-NL" sz="1900" dirty="0" smtClean="0">
                <a:hlinkClick r:id="rId2"/>
              </a:rPr>
              <a:t>http://www.bioplek.org/animaties/cel/meiose.html</a:t>
            </a:r>
            <a:r>
              <a:rPr lang="nl-NL" sz="1900" dirty="0" smtClean="0"/>
              <a:t> </a:t>
            </a:r>
            <a:endParaRPr lang="nl-NL" sz="1900" dirty="0"/>
          </a:p>
        </p:txBody>
      </p:sp>
      <p:pic>
        <p:nvPicPr>
          <p:cNvPr id="6" name="Picture 2" descr="http://www.bioplek.org/images/Meiose-mitose.jpg"/>
          <p:cNvPicPr>
            <a:picLocks noChangeAspect="1" noChangeArrowheads="1"/>
          </p:cNvPicPr>
          <p:nvPr/>
        </p:nvPicPr>
        <p:blipFill>
          <a:blip r:embed="rId3" cstate="print"/>
          <a:srcRect t="69350" b="7830"/>
          <a:stretch>
            <a:fillRect/>
          </a:stretch>
        </p:blipFill>
        <p:spPr bwMode="auto">
          <a:xfrm rot="5400000">
            <a:off x="4312890" y="2103934"/>
            <a:ext cx="4838700" cy="2304256"/>
          </a:xfrm>
          <a:prstGeom prst="rect">
            <a:avLst/>
          </a:prstGeom>
          <a:noFill/>
        </p:spPr>
      </p:pic>
      <p:sp>
        <p:nvSpPr>
          <p:cNvPr id="9" name="Tekstvak 8"/>
          <p:cNvSpPr txBox="1"/>
          <p:nvPr/>
        </p:nvSpPr>
        <p:spPr>
          <a:xfrm>
            <a:off x="4860032" y="260648"/>
            <a:ext cx="428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 smtClean="0"/>
              <a:t>Chromosomen niet in paren</a:t>
            </a:r>
          </a:p>
          <a:p>
            <a:pPr algn="ctr"/>
            <a:r>
              <a:rPr lang="nl-NL" i="1" dirty="0" smtClean="0"/>
              <a:t>Ieder chromosoom heeft 2 </a:t>
            </a:r>
            <a:r>
              <a:rPr lang="nl-NL" i="1" dirty="0" err="1" smtClean="0"/>
              <a:t>chromatiden</a:t>
            </a:r>
            <a:endParaRPr lang="nl-NL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4860032" y="5661248"/>
            <a:ext cx="428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 smtClean="0"/>
              <a:t>Chromosomen niet in paren</a:t>
            </a:r>
          </a:p>
          <a:p>
            <a:pPr algn="ctr"/>
            <a:r>
              <a:rPr lang="nl-NL" i="1" dirty="0" smtClean="0"/>
              <a:t>Ieder chromosoom heeft 1 </a:t>
            </a:r>
            <a:r>
              <a:rPr lang="nl-NL" i="1" dirty="0" err="1" smtClean="0"/>
              <a:t>chromatide</a:t>
            </a:r>
            <a:endParaRPr lang="nl-N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 smtClean="0">
                <a:solidFill>
                  <a:srgbClr val="C00000"/>
                </a:solidFill>
              </a:rPr>
              <a:t>Mitose en </a:t>
            </a:r>
            <a:r>
              <a:rPr lang="nl-NL" b="1" i="1" dirty="0" err="1" smtClean="0">
                <a:solidFill>
                  <a:srgbClr val="C00000"/>
                </a:solidFill>
              </a:rPr>
              <a:t>meiose</a:t>
            </a:r>
            <a:r>
              <a:rPr lang="nl-NL" b="1" i="1" dirty="0" smtClean="0">
                <a:solidFill>
                  <a:srgbClr val="C00000"/>
                </a:solidFill>
              </a:rPr>
              <a:t> naast elkaar</a:t>
            </a:r>
            <a:endParaRPr lang="nl-NL" b="1" i="1" dirty="0">
              <a:solidFill>
                <a:srgbClr val="C00000"/>
              </a:solidFill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59488"/>
            <a:ext cx="6984776" cy="5756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0" y="5688449"/>
            <a:ext cx="2016224" cy="11695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000" dirty="0" smtClean="0">
                <a:hlinkClick r:id="rId3"/>
              </a:rPr>
              <a:t>http://www.abpischools.org.uk/res/coResourceImport/modules/genome/fullscreenflash0d9e.cfm?flash=en-flash/mitosisandmeosis.swf&amp;title=Comparison+of+mitosis+and+meiosis&amp;version=8</a:t>
            </a:r>
            <a:endParaRPr lang="nl-N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467544" y="908720"/>
          <a:ext cx="3240360" cy="5544616"/>
        </p:xfrm>
        <a:graphic>
          <a:graphicData uri="http://schemas.openxmlformats.org/drawingml/2006/table">
            <a:tbl>
              <a:tblPr/>
              <a:tblGrid>
                <a:gridCol w="3240360"/>
              </a:tblGrid>
              <a:tr h="41938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125230">
                <a:tc>
                  <a:txBody>
                    <a:bodyPr/>
                    <a:lstStyle/>
                    <a:p>
                      <a:r>
                        <a:rPr lang="nl-NL" sz="2400" i="1" dirty="0"/>
                        <a:t>Bij de man worden de geslachtscellen nog voorzien van een zweepstaart waarmee ze zich kunnen voortbewegen. </a:t>
                      </a:r>
                      <a:endParaRPr lang="nl-NL" sz="2400" i="1" dirty="0" smtClean="0"/>
                    </a:p>
                    <a:p>
                      <a:endParaRPr lang="nl-NL" sz="2400" i="1" dirty="0" smtClean="0"/>
                    </a:p>
                    <a:p>
                      <a:r>
                        <a:rPr lang="nl-NL" sz="2400" i="1" dirty="0" smtClean="0"/>
                        <a:t>Bij </a:t>
                      </a:r>
                      <a:r>
                        <a:rPr lang="nl-NL" sz="2400" i="1" dirty="0"/>
                        <a:t>de vrouw gaat na de </a:t>
                      </a:r>
                      <a:r>
                        <a:rPr lang="nl-NL" sz="2400" i="1" dirty="0" err="1"/>
                        <a:t>meiose</a:t>
                      </a:r>
                      <a:r>
                        <a:rPr lang="nl-NL" sz="2400" i="1" dirty="0"/>
                        <a:t> 1 een van de twee cellen te gronde, hetzelfde gebeurt na de </a:t>
                      </a:r>
                      <a:r>
                        <a:rPr lang="nl-NL" sz="2400" i="1" dirty="0" err="1"/>
                        <a:t>meiose</a:t>
                      </a:r>
                      <a:r>
                        <a:rPr lang="nl-NL" sz="2400" i="1" dirty="0"/>
                        <a:t> 2.</a:t>
                      </a:r>
                      <a:endParaRPr lang="nl-NL" sz="2400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 smtClean="0">
                <a:solidFill>
                  <a:srgbClr val="C00000"/>
                </a:solidFill>
              </a:rPr>
              <a:t>Eicellen en zaadcellen</a:t>
            </a:r>
            <a:endParaRPr lang="nl-NL" b="1" i="1" dirty="0">
              <a:solidFill>
                <a:srgbClr val="C00000"/>
              </a:solidFill>
            </a:endParaRPr>
          </a:p>
        </p:txBody>
      </p:sp>
      <p:pic>
        <p:nvPicPr>
          <p:cNvPr id="20481" name="Picture 1" descr="http://www.10voorbiologie.nl/afbfczw/H5%20Voortplanting%20van%20mensen/050401spermagene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412776"/>
            <a:ext cx="4686300" cy="4762500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 smtClean="0">
                <a:solidFill>
                  <a:srgbClr val="C00000"/>
                </a:solidFill>
              </a:rPr>
              <a:t>Filmpje: </a:t>
            </a:r>
            <a:endParaRPr lang="nl-NL" b="1" i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http://www.schooltv.nl/beeldbank/clippopup/20041021_meiose01</a:t>
            </a:r>
            <a:r>
              <a:rPr lang="nl-NL" dirty="0" smtClean="0"/>
              <a:t>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196</Words>
  <Application>Microsoft Office PowerPoint</Application>
  <PresentationFormat>Diavoorstelling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Hst. 33 Voortplanting</vt:lpstr>
      <vt:lpstr>Chromosomen in een celkern</vt:lpstr>
      <vt:lpstr>Mitose: </vt:lpstr>
      <vt:lpstr>Meiose</vt:lpstr>
      <vt:lpstr>Meiose I</vt:lpstr>
      <vt:lpstr>  Meiose II</vt:lpstr>
      <vt:lpstr>Mitose en meiose naast elkaar</vt:lpstr>
      <vt:lpstr>Eicellen en zaadcellen</vt:lpstr>
      <vt:lpstr>Filmpje: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4: DNA</dc:title>
  <dc:creator>Sandra Sloot</dc:creator>
  <cp:lastModifiedBy>Sandra Sloot</cp:lastModifiedBy>
  <cp:revision>31</cp:revision>
  <dcterms:created xsi:type="dcterms:W3CDTF">2013-03-10T12:50:24Z</dcterms:created>
  <dcterms:modified xsi:type="dcterms:W3CDTF">2013-10-30T11:44:47Z</dcterms:modified>
</cp:coreProperties>
</file>